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primary open spiral K and Kent wordmark are fixed vector artwork.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presentation uses the included Inter Tight reference font files. Text remains editable.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image" Target="../media/image-2-5.png"/><Relationship Id="rId6" Type="http://schemas.openxmlformats.org/officeDocument/2006/relationships/image" Target="../media/image-2-6.svg"/><Relationship Id="rId7" Type="http://schemas.openxmlformats.org/officeDocument/2006/relationships/image" Target="../media/image-2-7.png"/><Relationship Id="rId8" Type="http://schemas.openxmlformats.org/officeDocument/2006/relationships/image" Target="../media/image-2-8.sv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6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926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EC6CD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KENT / BRAND STANDARDS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950976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FFFFFF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The Kent identity.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548640" y="6428232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BEC6CD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Kent 2.0 / 01</a:t>
            </a:r>
            <a:endParaRPr lang="en-US" sz="12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0080" y="2331720"/>
            <a:ext cx="8778240" cy="281353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40080" y="562356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Night, white and highlight blue form the primary scheme. Burgundy supports it.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926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6616A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KENT / BRAND STANDARDS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950976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060C18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A complete logo family.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548640" y="6428232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Kent 2.0 / 02</a:t>
            </a:r>
            <a:endParaRPr lang="en-US" sz="12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5800" y="2267712"/>
            <a:ext cx="4663440" cy="149469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85800" y="3785616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Primary lockup</a:t>
            </a:r>
            <a:endParaRPr lang="en-US" sz="190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6720" y="1920240"/>
            <a:ext cx="1828800" cy="182880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8046720" y="374904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Open spiral K</a:t>
            </a:r>
            <a:endParaRPr lang="en-US" sz="19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5800" y="4389120"/>
            <a:ext cx="4663440" cy="154438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85800" y="5907024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Parenthesis wordmark</a:t>
            </a:r>
            <a:endParaRPr lang="en-US" sz="190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63840" y="4297680"/>
            <a:ext cx="2286000" cy="1422878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863840" y="5815584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Parenthesis K</a:t>
            </a:r>
            <a:endParaRPr lang="en-US" sz="1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926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6616A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KENT / BRAND STANDARDS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950976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060C18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Primary colours, with one supporting accent.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548640" y="6428232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Kent 2.0 / 03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548640" y="2331720"/>
            <a:ext cx="3566160" cy="2468880"/>
          </a:xfrm>
          <a:prstGeom prst="roundRect">
            <a:avLst>
              <a:gd name="adj" fmla="val 7407"/>
            </a:avLst>
          </a:prstGeom>
          <a:solidFill>
            <a:srgbClr val="060C18"/>
          </a:solidFill>
          <a:ln w="12700">
            <a:solidFill>
              <a:srgbClr val="060C18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77240" y="2578608"/>
            <a:ext cx="3108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dirty="0">
                <a:solidFill>
                  <a:srgbClr val="FFFFFF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Night</a:t>
            </a:r>
            <a:endParaRPr lang="en-US" sz="2700" dirty="0"/>
          </a:p>
        </p:txBody>
      </p:sp>
      <p:sp>
        <p:nvSpPr>
          <p:cNvPr id="7" name="Text 5"/>
          <p:cNvSpPr/>
          <p:nvPr/>
        </p:nvSpPr>
        <p:spPr>
          <a:xfrm>
            <a:off x="777240" y="4206240"/>
            <a:ext cx="31089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#060C18</a:t>
            </a:r>
            <a:endParaRPr lang="en-US" sz="2000" dirty="0"/>
          </a:p>
        </p:txBody>
      </p:sp>
      <p:sp>
        <p:nvSpPr>
          <p:cNvPr id="8" name="Shape 6"/>
          <p:cNvSpPr/>
          <p:nvPr/>
        </p:nvSpPr>
        <p:spPr>
          <a:xfrm>
            <a:off x="4352544" y="2331720"/>
            <a:ext cx="3566160" cy="2468880"/>
          </a:xfrm>
          <a:prstGeom prst="roundRect">
            <a:avLst>
              <a:gd name="adj" fmla="val 7407"/>
            </a:avLst>
          </a:prstGeom>
          <a:solidFill>
            <a:srgbClr val="FFFFFF"/>
          </a:solidFill>
          <a:ln w="12700">
            <a:solidFill>
              <a:srgbClr val="DCE0E4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581144" y="2578608"/>
            <a:ext cx="3108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dirty="0">
                <a:solidFill>
                  <a:srgbClr val="060C18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White</a:t>
            </a:r>
            <a:endParaRPr lang="en-US" sz="2700" dirty="0"/>
          </a:p>
        </p:txBody>
      </p:sp>
      <p:sp>
        <p:nvSpPr>
          <p:cNvPr id="10" name="Text 8"/>
          <p:cNvSpPr/>
          <p:nvPr/>
        </p:nvSpPr>
        <p:spPr>
          <a:xfrm>
            <a:off x="4581144" y="4206240"/>
            <a:ext cx="31089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060C18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#FFFFFF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8156448" y="2331720"/>
            <a:ext cx="3566160" cy="2468880"/>
          </a:xfrm>
          <a:prstGeom prst="roundRect">
            <a:avLst>
              <a:gd name="adj" fmla="val 7407"/>
            </a:avLst>
          </a:prstGeom>
          <a:solidFill>
            <a:srgbClr val="B2D2FF"/>
          </a:solidFill>
          <a:ln w="12700">
            <a:solidFill>
              <a:srgbClr val="B2D2FF">
                <a:alpha val="0"/>
              </a:srgbClr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385048" y="2578608"/>
            <a:ext cx="3108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dirty="0">
                <a:solidFill>
                  <a:srgbClr val="060C18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Highlight blue</a:t>
            </a:r>
            <a:endParaRPr lang="en-US" sz="2700" dirty="0"/>
          </a:p>
        </p:txBody>
      </p:sp>
      <p:sp>
        <p:nvSpPr>
          <p:cNvPr id="13" name="Text 11"/>
          <p:cNvSpPr/>
          <p:nvPr/>
        </p:nvSpPr>
        <p:spPr>
          <a:xfrm>
            <a:off x="8385048" y="4206240"/>
            <a:ext cx="31089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060C18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#B2D2FF</a:t>
            </a:r>
            <a:endParaRPr lang="en-US" sz="2000" dirty="0"/>
          </a:p>
        </p:txBody>
      </p:sp>
      <p:sp>
        <p:nvSpPr>
          <p:cNvPr id="14" name="Shape 12"/>
          <p:cNvSpPr/>
          <p:nvPr/>
        </p:nvSpPr>
        <p:spPr>
          <a:xfrm>
            <a:off x="548640" y="5303520"/>
            <a:ext cx="1463040" cy="594360"/>
          </a:xfrm>
          <a:prstGeom prst="roundRect">
            <a:avLst>
              <a:gd name="adj" fmla="val 30769"/>
            </a:avLst>
          </a:prstGeom>
          <a:solidFill>
            <a:srgbClr val="70263D"/>
          </a:solidFill>
          <a:ln w="12700">
            <a:solidFill>
              <a:srgbClr val="70263D">
                <a:alpha val="0"/>
              </a:srgbClr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2331720" y="5303520"/>
            <a:ext cx="8686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60C18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Burgundy #70263D is supplementary.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926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6616A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KENT / BRAND STANDARDS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950976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060C18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Typography for every format.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548640" y="6428232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Kent 2.0 / 04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640080" y="2057400"/>
            <a:ext cx="108813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800" dirty="0">
                <a:solidFill>
                  <a:srgbClr val="060C18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Inter Tight</a:t>
            </a:r>
            <a:endParaRPr lang="en-US" sz="7800" dirty="0"/>
          </a:p>
        </p:txBody>
      </p:sp>
      <p:sp>
        <p:nvSpPr>
          <p:cNvPr id="6" name="Text 4"/>
          <p:cNvSpPr/>
          <p:nvPr/>
        </p:nvSpPr>
        <p:spPr>
          <a:xfrm>
            <a:off x="685800" y="3794760"/>
            <a:ext cx="5852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60C18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Regular 400 for copy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685800" y="4507992"/>
            <a:ext cx="5852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60C18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Medium 500 for titles</a:t>
            </a:r>
            <a:endParaRPr lang="en-US" sz="2600" dirty="0"/>
          </a:p>
        </p:txBody>
      </p:sp>
      <p:sp>
        <p:nvSpPr>
          <p:cNvPr id="8" name="Text 6"/>
          <p:cNvSpPr/>
          <p:nvPr/>
        </p:nvSpPr>
        <p:spPr>
          <a:xfrm>
            <a:off x="685800" y="5212080"/>
            <a:ext cx="5852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60C18"/>
                </a:solidFill>
                <a:latin typeface="Inter Tight SemiBold" pitchFamily="34" charset="0"/>
                <a:ea typeface="Inter Tight SemiBold" pitchFamily="34" charset="-122"/>
                <a:cs typeface="Inter Tight SemiBold" pitchFamily="34" charset="-120"/>
              </a:rPr>
              <a:t>Semibold 600 for labels</a:t>
            </a:r>
            <a:endParaRPr lang="en-US" sz="2600" dirty="0"/>
          </a:p>
        </p:txBody>
      </p:sp>
      <p:sp>
        <p:nvSpPr>
          <p:cNvPr id="9" name="Text 7"/>
          <p:cNvSpPr/>
          <p:nvPr/>
        </p:nvSpPr>
        <p:spPr>
          <a:xfrm>
            <a:off x="7315200" y="3657600"/>
            <a:ext cx="402336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Body copy: 18 px or larger.</a:t>
            </a:r>
            <a:endParaRPr lang="en-US" sz="2400" dirty="0"/>
          </a:p>
          <a:p>
            <a:pPr indent="0" marL="0">
              <a:buNone/>
            </a:pPr>
            <a:r>
              <a:rPr lang="en-US" sz="24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Labels: 16 px or larger.</a:t>
            </a:r>
            <a:endParaRPr lang="en-US" sz="2400" dirty="0"/>
          </a:p>
          <a:p>
            <a:pPr indent="0" marL="0">
              <a:buNone/>
            </a:pPr>
            <a:r>
              <a:rPr lang="en-US" sz="2400" dirty="0">
                <a:solidFill>
                  <a:srgbClr val="56616A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Captions: 14 px or larger.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6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926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EC6CD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KENT / BRAND STANDARDS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950976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FFFFFF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Soft edges and translucent fills.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548640" y="6428232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BEC6CD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Kent 2.0 / 05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548640" y="2423160"/>
            <a:ext cx="3566160" cy="2651760"/>
          </a:xfrm>
          <a:prstGeom prst="roundRect">
            <a:avLst>
              <a:gd name="adj" fmla="val 6897"/>
            </a:avLst>
          </a:prstGeom>
          <a:solidFill>
            <a:srgbClr val="FFFFFF">
              <a:alpha val="8000"/>
            </a:srgbClr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04672" y="2816352"/>
            <a:ext cx="3017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dirty="0">
                <a:solidFill>
                  <a:srgbClr val="FFFFFF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White / 8%</a:t>
            </a:r>
            <a:endParaRPr lang="en-US" sz="2700" dirty="0"/>
          </a:p>
        </p:txBody>
      </p:sp>
      <p:sp>
        <p:nvSpPr>
          <p:cNvPr id="7" name="Text 5"/>
          <p:cNvSpPr/>
          <p:nvPr/>
        </p:nvSpPr>
        <p:spPr>
          <a:xfrm>
            <a:off x="804672" y="3803904"/>
            <a:ext cx="2834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dirty="0">
                <a:solidFill>
                  <a:srgbClr val="FFFFFF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Keep text and logos fully opaque.</a:t>
            </a:r>
            <a:endParaRPr lang="en-US" sz="2300" dirty="0"/>
          </a:p>
        </p:txBody>
      </p:sp>
      <p:sp>
        <p:nvSpPr>
          <p:cNvPr id="8" name="Shape 6"/>
          <p:cNvSpPr/>
          <p:nvPr/>
        </p:nvSpPr>
        <p:spPr>
          <a:xfrm>
            <a:off x="4352544" y="2423160"/>
            <a:ext cx="3566160" cy="2651760"/>
          </a:xfrm>
          <a:prstGeom prst="roundRect">
            <a:avLst>
              <a:gd name="adj" fmla="val 6897"/>
            </a:avLst>
          </a:prstGeom>
          <a:solidFill>
            <a:srgbClr val="B2D2FF">
              <a:alpha val="12000"/>
            </a:srgbClr>
          </a:solidFill>
          <a:ln w="12700">
            <a:solidFill>
              <a:srgbClr val="B2D2FF">
                <a:alpha val="0"/>
              </a:srgbClr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608576" y="2816352"/>
            <a:ext cx="3017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dirty="0">
                <a:solidFill>
                  <a:srgbClr val="FFFFFF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Blue / 12%</a:t>
            </a:r>
            <a:endParaRPr lang="en-US" sz="2700" dirty="0"/>
          </a:p>
        </p:txBody>
      </p:sp>
      <p:sp>
        <p:nvSpPr>
          <p:cNvPr id="10" name="Text 8"/>
          <p:cNvSpPr/>
          <p:nvPr/>
        </p:nvSpPr>
        <p:spPr>
          <a:xfrm>
            <a:off x="4608576" y="3803904"/>
            <a:ext cx="2834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dirty="0">
                <a:solidFill>
                  <a:srgbClr val="FFFFFF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Keep text and logos fully opaque.</a:t>
            </a:r>
            <a:endParaRPr lang="en-US" sz="2300" dirty="0"/>
          </a:p>
        </p:txBody>
      </p:sp>
      <p:sp>
        <p:nvSpPr>
          <p:cNvPr id="11" name="Shape 9"/>
          <p:cNvSpPr/>
          <p:nvPr/>
        </p:nvSpPr>
        <p:spPr>
          <a:xfrm>
            <a:off x="8156448" y="2423160"/>
            <a:ext cx="3566160" cy="2651760"/>
          </a:xfrm>
          <a:prstGeom prst="roundRect">
            <a:avLst>
              <a:gd name="adj" fmla="val 6897"/>
            </a:avLst>
          </a:prstGeom>
          <a:solidFill>
            <a:srgbClr val="FFFFFF">
              <a:alpha val="16000"/>
            </a:srgbClr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412480" y="2816352"/>
            <a:ext cx="3017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dirty="0">
                <a:solidFill>
                  <a:srgbClr val="FFFFFF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White / 16%</a:t>
            </a:r>
            <a:endParaRPr lang="en-US" sz="2700" dirty="0"/>
          </a:p>
        </p:txBody>
      </p:sp>
      <p:sp>
        <p:nvSpPr>
          <p:cNvPr id="13" name="Text 11"/>
          <p:cNvSpPr/>
          <p:nvPr/>
        </p:nvSpPr>
        <p:spPr>
          <a:xfrm>
            <a:off x="8412480" y="3803904"/>
            <a:ext cx="2834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dirty="0">
                <a:solidFill>
                  <a:srgbClr val="FFFFFF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Keep text and logos fully opaque.</a:t>
            </a:r>
            <a:endParaRPr lang="en-US" sz="2300" dirty="0"/>
          </a:p>
        </p:txBody>
      </p:sp>
      <p:sp>
        <p:nvSpPr>
          <p:cNvPr id="14" name="Text 12"/>
          <p:cNvSpPr/>
          <p:nvPr/>
        </p:nvSpPr>
        <p:spPr>
          <a:xfrm>
            <a:off x="640080" y="5669280"/>
            <a:ext cx="10972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Soft corners. Transparent fills. No blur, glass highlights or distortion.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6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92608"/>
            <a:ext cx="9144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EC6CD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KENT / BRAND STANDARDS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548640" y="950976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FFFFFF"/>
                </a:solidFill>
                <a:latin typeface="Inter Tight Medium" pitchFamily="34" charset="0"/>
                <a:ea typeface="Inter Tight Medium" pitchFamily="34" charset="-122"/>
                <a:cs typeface="Inter Tight Medium" pitchFamily="34" charset="-120"/>
              </a:rPr>
              <a:t>Consistent logo geometry.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548640" y="6428232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BEC6CD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Kent 2.0 / 06</a:t>
            </a:r>
            <a:endParaRPr lang="en-US" sz="12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0080" y="2286000"/>
            <a:ext cx="7132320" cy="236200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85800" y="5074920"/>
            <a:ext cx="104241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dirty="0">
                <a:solidFill>
                  <a:srgbClr val="FFFFFF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Use the supplied masters for every placement. Keep the K, loop, spacing and proportions intact.</a:t>
            </a:r>
            <a:endParaRPr lang="en-US" sz="2700" dirty="0"/>
          </a:p>
        </p:txBody>
      </p:sp>
      <p:sp>
        <p:nvSpPr>
          <p:cNvPr id="7" name="Text 4"/>
          <p:cNvSpPr/>
          <p:nvPr/>
        </p:nvSpPr>
        <p:spPr>
          <a:xfrm>
            <a:off x="685800" y="6053328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BEC6CD"/>
                </a:solidFill>
                <a:latin typeface="Inter Tight" pitchFamily="34" charset="0"/>
                <a:ea typeface="Inter Tight" pitchFamily="34" charset="-122"/>
                <a:cs typeface="Inter Tight" pitchFamily="34" charset="-120"/>
              </a:rPr>
              <a:t>kentwealth.io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Inter Tight Medium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Inter Tigh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Kent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Kent brand presentation</dc:title>
  <dc:subject>Kent identity and visual standards</dc:subject>
  <dc:creator>Kent</dc:creator>
  <cp:lastModifiedBy>Kent</cp:lastModifiedBy>
  <cp:revision>1</cp:revision>
  <dcterms:created xsi:type="dcterms:W3CDTF">2026-09-06T19:52:01Z</dcterms:created>
  <dcterms:modified xsi:type="dcterms:W3CDTF">2026-09-06T19:52:01Z</dcterms:modified>
</cp:coreProperties>
</file>